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8" r:id="rId12"/>
    <p:sldId id="269" r:id="rId13"/>
    <p:sldId id="266" r:id="rId14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8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97A1173-CA23-E642-4746-55AA0B63FC7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9C3349-9B4F-8390-1066-3D5086C46C6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354FEF-6806-8E0D-D652-4C07226BDD4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887B32-CFF5-7E8E-B988-1D6FF8CA938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D424FE-08FB-7149-AEA2-9C329A327BBF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920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7C6BA1-65BB-5663-0E15-B824E4250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EFA1AB-BA14-4AB5-7B05-B07325407D4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FEA0C3C4-EE14-F349-CD31-85328CC58D5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9EDAC1-DAE4-BFE1-592A-680C0F348D9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7430AF-18AF-FDF1-2DFF-B41050FA85A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654B95-A4D9-C1DA-7336-DF24296789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9477C55-9B29-0840-A148-396761AAD96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05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2AF8113-5720-FB8E-EE88-BCA61277C5A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8824B3-0F11-0B4A-A0C0-416684E42E94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6D35E1C-EE08-8ED5-66AF-F0CAE9A6B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DD1FE2BE-461D-E00D-614B-50CA8330B5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C0A34E36-904B-6CCF-6044-6093EE189AE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4D139E-CFF3-A247-A335-FA055ED19787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F9EE9BCB-C313-437F-CAAE-424EC2F01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45F9A03-B07D-BFFE-2437-FD857BD3D3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E5B85344-74B3-7A56-C26B-962D7A9946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84E032-986D-5F4F-AB26-06BF0D44522F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61D1E70B-39B4-FCB4-3F55-64EFCB4CC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D452915-A48B-81E6-17E5-04F7736F2F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32F69A73-4B9D-0EA7-D99F-B4124BCD630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D0BC20-75FD-A247-9BD4-E0CDEA77A7EB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BEEE7FB-8BB2-B8C1-3FCE-26994332B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680CF1AF-3D18-EE42-3CBC-DD9C3C1F61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4D5071B-F519-FA6B-4F28-A3188C7C23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DA920C-393C-FE4E-A162-29290C78B8F9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E5EE3FBA-5674-1F7E-FC89-4B49066FA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EFDEE179-72B8-E9EA-6BD9-0047170ECF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076DF69-03C9-534D-B462-30E46F2D587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4D93A2-5ABF-9145-8A02-BC172F1CAA68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72505002-DE19-F431-4DCE-2FB365210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C6515391-CAFC-C002-D469-A7B68A5F60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DE540400-C1CD-EB9C-C3AD-B0CB2877F93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55A833-D9FC-6949-B443-025B8C2C88CB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2EDEDC1C-4D7B-8E19-ECDD-46AEE569F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1F09BF1F-A1C3-3AD0-ECA7-7975094B47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CDDFC4F-A1C0-CAAF-1C08-3F4CAD6C0C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F345A-23FF-1C40-A749-E1AA3D8E0DD8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13C6087-C917-F6B9-9E2F-28EEA175F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0CFE959-2E99-4DB6-1998-E25949F7A8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F201710-9FC9-1758-6CB7-C714A8FDB5B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612EEA-3A47-3D44-9D42-90DAB347AE10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81A68F5-8F4E-5415-C8D9-3A58E1755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53C9916-2CEC-0EC5-0D35-619D2CA932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373218F-193C-0FDC-F8EA-CC38410FC4A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71A165-6DF7-744D-962F-D8D013A015BE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7007156D-9FF2-AFBA-BCC4-231593D08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4B92445-8C4E-579F-7AA0-7A17AAB9B4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4D5F6E9-3953-2F80-B975-C8A0BD1431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ED4F44-4F15-024F-B4DD-4CB0F6F2E90D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F0F0B51-9E43-171D-4401-006F78F25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E411A5DC-F964-6AB0-46B8-E55B38660C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29755B2-8A47-6B90-38A7-AE178DAD92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B8C10D-B0F7-9843-85F9-0F31BDE36830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447D7BC0-0144-AD4C-135C-1808400F9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6954389-F993-73A0-6603-2BD85CFFCF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EDC20D0-58AA-F933-9C1D-7DB45C647C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657D6F-1BC7-8548-90A4-EED078C492FA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5EBF3B94-F2D6-CA2C-2211-E562F670B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30298BE-F2C7-FB87-58B7-B198742AE9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AF786-1338-B24F-DE80-545435CB97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D74166-9194-57A2-3885-951F9CA88E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6FC25D-FC89-8A6C-CF38-1A24876734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6252C8-233D-2EE4-FA58-67C3F49426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B553E7-6A9D-493E-A6B1-F028A81A9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44F37-6CDC-444B-B5B1-DADEAE0D965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78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06865-BA13-5C5D-7111-E4ECBD560A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032A30-7215-F35E-6CA2-120F9DF9F1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DB12BD-7004-9CAF-90BE-05BC1ECD1B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805018-288C-31C8-F85E-9BC87F7E7B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ADDC97-726C-6B69-7D39-7F3A3A8F83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C8F11-F17A-564D-BF24-C3C838756F4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D3458D-74CF-26AB-C0BD-A2C054CE4F4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827A3D-A654-82E7-DB64-5D2588081FC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13CCF-31AB-F20B-97D9-D25ABA25AD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F70FEF-81CA-8388-DCD2-9FC9792F1C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3CFBC8-DD05-9BCD-C586-9D6A887D45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87146-A3C8-2446-B100-EA87283D752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C9072-0C61-7228-93E8-DF0092CD3A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166E6F-EA70-7462-760B-E7829B3061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95576-CC72-8F29-3D3F-4F3E344E97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AAF7A8-61CB-23BD-4F6F-144CDF3160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B9EC08-322D-BF1D-46B4-D106B7728E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DACC1-7E3F-5B4F-AD25-B01EDD3C533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40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3B384-6789-E9DE-F5A4-511458F81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4C973A-F39C-2381-73CF-1D4732BE0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1C5EF0-CF96-4D6A-F706-6DB4267981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D9489-4DA9-9CB5-8D10-87B2964571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E8C9D-12D3-3DD0-E14D-A81A5D4861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9704C-5BC4-D747-B9D8-FEADC42A0C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944A0-D532-810A-4B58-8D0A2CD064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EDCE7-1D27-095F-5ACF-EE3EC96FCA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DF0A6C-838F-0E87-F222-100B68FEB5E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F946A3-8293-EC06-DD19-09163815E9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6C5DCD-FA64-B857-41A0-AEAA26EFC1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B3028A-8866-9DC0-9419-421D819F0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5B82CC-F39E-4640-BD0E-781C6CF8F9F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3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CEA9E-74CB-D405-9887-6BC00105C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17688F-AF23-18B6-87B4-8F5AE9376B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EAEEBC-CB61-1B8F-98FE-E51183D9623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EEC425-5192-2BCD-E290-182E25EA211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BB79A3B-A45E-86E8-2820-4A993F1ADA4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480B95-216E-4CB1-71FF-1105621A8E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323894-26C9-79D3-4C7B-043CC20105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BF6A64-1BAE-5FA4-9674-EF325C821B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7A8A5-7389-9244-9239-00AEEE4124B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8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3DBEA-36C6-F126-2782-55A2EDDB24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B78B02-1FD3-0772-8357-1416C64247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684607-C445-B7DD-4635-2D1C9A2BA3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046CD4-0EE1-07F3-59E8-9BA591AA3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B9353-6FB6-7E44-B6FF-B7F8B3B647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98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B87359-AA57-5090-87A3-33ADD8F276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D9ECC9-A4D2-02D7-2AB9-B1E3F99FA9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C049B1-C3D5-679B-F668-7420EEE202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E6D5A-2644-184A-83D1-C255A8D0914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594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DA511-A6D9-9D80-D50E-680F8B86E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2C345A-E969-375C-3F50-7A6C0B4855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649FE9-C577-7CC9-F710-550FCF1EF8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AC19D9-C4F5-DE3A-278D-34627C9FD0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6BF67F-BF3A-1B9A-44B6-8CCC0CC46F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A286A8-1063-3C04-55AD-B03E4517D8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E646A5-2C72-264B-8061-9B1FB295854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0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BDB73-AED6-7280-F08D-CAF8CF97A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8A5A83-EEB9-D9AD-4DB2-B6E4B781E40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1CAEA9-4DEE-A922-CA7E-7F4AFAFFD5A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C05923-FF6A-C019-5C02-8DB562380F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982FE-1B58-3FB7-9A72-987844E0C6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9FC2C7-1E77-1CB3-B3E2-68418CCB62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5F012-1C0D-A444-8065-72BEDE6493B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86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B3A674C-4843-3A0A-BAD7-7B797FD84B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DE75BE-9984-F2CF-64C2-BA3FD79D7A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AD66EA-A567-140F-083B-3860304A47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4387FE-8EDD-E49A-DD19-7D779355A8C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0058DA-EB18-2CF4-A843-AF43A4F9C0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88BF597-6DD0-7542-BC4E-24B40A5B74E7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19BCC6-F205-0984-4001-E83390977E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8B84007-CF1B-7195-28CC-090AE73718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4">
            <a:extLst>
              <a:ext uri="{FF2B5EF4-FFF2-40B4-BE49-F238E27FC236}">
                <a16:creationId xmlns:a16="http://schemas.microsoft.com/office/drawing/2014/main" id="{7654B0D4-6935-9F03-7B84-0CE45307F865}"/>
              </a:ext>
            </a:extLst>
          </p:cNvPr>
          <p:cNvSpPr/>
          <p:nvPr/>
        </p:nvSpPr>
        <p:spPr>
          <a:xfrm>
            <a:off x="1786463" y="1288700"/>
            <a:ext cx="6629400" cy="35856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Progetto</a:t>
            </a:r>
            <a:br>
              <a:rPr lang="it-IT" sz="28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r>
              <a:rPr lang="it-IT" sz="28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Piattaforma Modulare Multi-Missione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PM3</a:t>
            </a:r>
            <a:br>
              <a:rPr lang="it-IT" sz="28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br>
              <a:rPr lang="it-IT" sz="18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r>
              <a:rPr lang="it-IT" sz="18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Studio di tecniche di rendez-vous tramite visione </a:t>
            </a:r>
            <a:br>
              <a:rPr lang="it-IT" sz="18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br>
              <a:rPr lang="it-IT" sz="18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endParaRPr lang="it-IT" sz="1100" b="1" i="1" u="none" strike="noStrike" kern="1200" cap="none" spc="0" baseline="0">
              <a:solidFill>
                <a:srgbClr val="2F5597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Pierluigi Carcagnì – CNR ISASI Lecce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1" i="1" u="none" strike="noStrike" kern="1200" cap="none" spc="0" baseline="0">
              <a:solidFill>
                <a:srgbClr val="2F5597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1" i="1" u="none" strike="noStrike" kern="1200" cap="none" spc="0" baseline="0">
              <a:solidFill>
                <a:srgbClr val="2F5597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21 Aprile 2021</a:t>
            </a:r>
            <a:br>
              <a:rPr lang="it-IT" sz="2800" b="1" i="1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</a:b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263FAB-471F-F8FF-8D51-1C049661A5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D76B60-D054-7E9E-6DB9-1FBA617EABF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DC7E67A4-003B-6453-F62D-41D407AF6DDF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7">
                <a:extLst>
                  <a:ext uri="{FF2B5EF4-FFF2-40B4-BE49-F238E27FC236}">
                    <a16:creationId xmlns:a16="http://schemas.microsoft.com/office/drawing/2014/main" id="{8FBC3B71-1380-C352-AB47-41C30111C968}"/>
                  </a:ext>
                </a:extLst>
              </p:cNvPr>
              <p:cNvSpPr/>
              <p:nvPr/>
            </p:nvSpPr>
            <p:spPr>
              <a:xfrm>
                <a:off x="2852937" y="491435"/>
                <a:ext cx="6459605" cy="3399839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18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Metriche</a:t>
                </a: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impiegate per la valutazione della stima della posa:</a:t>
                </a:r>
              </a:p>
              <a:p>
                <a:pPr marL="0" marR="0" lvl="0" indent="0" algn="just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NimbusRomNo9L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Errore di rotazione: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0">
                        <a:latin typeface="Cambria Math" panose="02040503050406030204" pitchFamily="18" charset="0"/>
                      </a:rPr>
                      <m:t>=2∙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it-IT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  con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			rispettivamente quaternione di 		</a:t>
                </a:r>
                <a:r>
                  <a:rPr lang="it-IT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NimbusRomNo9L"/>
                  </a:rPr>
                  <a:t>	ground </a:t>
                </a: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truth e stimato.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NimbusRomNo9L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Errore di traslazione: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it-IT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it-IT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it-IT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 con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it-IT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 				</a:t>
                </a: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rispettivamente vettore di traslazione 			di ground truth e stimato 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NimbusRomNo9L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NimbusRomNo9L"/>
                  </a:rPr>
                  <a:t>Errore totale: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NimbusRomNo9L"/>
                </a:endParaRPr>
              </a:p>
            </p:txBody>
          </p:sp>
        </mc:Choice>
        <mc:Fallback>
          <p:sp>
            <p:nvSpPr>
              <p:cNvPr id="6" name="Rettangolo 7">
                <a:extLst>
                  <a:ext uri="{FF2B5EF4-FFF2-40B4-BE49-F238E27FC236}">
                    <a16:creationId xmlns:a16="http://schemas.microsoft.com/office/drawing/2014/main" id="{8FBC3B71-1380-C352-AB47-41C30111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37" y="491435"/>
                <a:ext cx="6459605" cy="3399839"/>
              </a:xfrm>
              <a:prstGeom prst="rect">
                <a:avLst/>
              </a:prstGeom>
              <a:blipFill>
                <a:blip r:embed="rId5"/>
                <a:stretch>
                  <a:fillRect l="-784" t="-743" r="-784" b="-372"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8">
                <a:extLst>
                  <a:ext uri="{FF2B5EF4-FFF2-40B4-BE49-F238E27FC236}">
                    <a16:creationId xmlns:a16="http://schemas.microsoft.com/office/drawing/2014/main" id="{60EC6534-1EDC-600C-390B-17819DDC1743}"/>
                  </a:ext>
                </a:extLst>
              </p:cNvPr>
              <p:cNvSpPr txBox="1"/>
              <p:nvPr/>
            </p:nvSpPr>
            <p:spPr>
              <a:xfrm>
                <a:off x="2852937" y="3917399"/>
                <a:ext cx="6459605" cy="1224759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18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Risultati</a:t>
                </a: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 ottenuti con il 6-Fold Cross </a:t>
                </a:r>
                <a:r>
                  <a:rPr lang="it-IT" sz="18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Calibri"/>
                  </a:rPr>
                  <a:t>Validation</a:t>
                </a:r>
                <a:r>
                  <a:rPr lang="it-IT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: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algn="ct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=0.0302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075          </m:t>
                      </m:r>
                      <m:acc>
                        <m:accPr>
                          <m:chr m:val="̅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=0.0377</m:t>
                      </m:r>
                    </m:oMath>
                  </m:oMathPara>
                </a14:m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" name="CasellaDiTesto 8">
                <a:extLst>
                  <a:ext uri="{FF2B5EF4-FFF2-40B4-BE49-F238E27FC236}">
                    <a16:creationId xmlns:a16="http://schemas.microsoft.com/office/drawing/2014/main" id="{60EC6534-1EDC-600C-390B-17819DDC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37" y="3917399"/>
                <a:ext cx="6459605" cy="1224759"/>
              </a:xfrm>
              <a:prstGeom prst="rect">
                <a:avLst/>
              </a:prstGeom>
              <a:blipFill>
                <a:blip r:embed="rId6"/>
                <a:stretch>
                  <a:fillRect l="-784" t="-2041"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6">
            <a:extLst>
              <a:ext uri="{FF2B5EF4-FFF2-40B4-BE49-F238E27FC236}">
                <a16:creationId xmlns:a16="http://schemas.microsoft.com/office/drawing/2014/main" id="{6FC620A4-18A6-A485-C8CA-1D1FAB2EC8A7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0791E7-8B56-11C6-713F-C40D336C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2D254AE-043F-BADE-38E4-C798A52709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EED7C228-47F6-76CE-3807-D385AB83C943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9972F2B-4307-3112-F5C3-81236CF9F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48531"/>
              </p:ext>
            </p:extLst>
          </p:nvPr>
        </p:nvGraphicFramePr>
        <p:xfrm>
          <a:off x="2702210" y="3588337"/>
          <a:ext cx="6562608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484">
                  <a:extLst>
                    <a:ext uri="{9D8B030D-6E8A-4147-A177-3AD203B41FA5}">
                      <a16:colId xmlns:a16="http://schemas.microsoft.com/office/drawing/2014/main" val="903208925"/>
                    </a:ext>
                  </a:extLst>
                </a:gridCol>
                <a:gridCol w="1093484">
                  <a:extLst>
                    <a:ext uri="{9D8B030D-6E8A-4147-A177-3AD203B41FA5}">
                      <a16:colId xmlns:a16="http://schemas.microsoft.com/office/drawing/2014/main" val="3627602763"/>
                    </a:ext>
                  </a:extLst>
                </a:gridCol>
                <a:gridCol w="1093484">
                  <a:extLst>
                    <a:ext uri="{9D8B030D-6E8A-4147-A177-3AD203B41FA5}">
                      <a16:colId xmlns:a16="http://schemas.microsoft.com/office/drawing/2014/main" val="2182734533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2469789039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3558637849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1364512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</a:rPr>
                        <a:t>Approccio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</a:rPr>
                        <a:t>Errore di rotazione medio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</a:rPr>
                        <a:t>Errore di traslazione medio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>
                          <a:effectLst/>
                        </a:rPr>
                        <a:t>Errore totale medio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>
                          <a:effectLst/>
                        </a:rPr>
                        <a:t>Numero di parametri della rete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 di predizione (</a:t>
                      </a:r>
                      <a:r>
                        <a:rPr lang="it-IT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712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[3]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0.0141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0.0044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0.0185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28.5M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2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Proposto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0.0302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0.0075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0.0377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effectLst/>
                        </a:rPr>
                        <a:t>1.1M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3965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5C5E94-4E5C-6288-3C7E-0936D86ACB94}"/>
              </a:ext>
            </a:extLst>
          </p:cNvPr>
          <p:cNvSpPr txBox="1"/>
          <p:nvPr/>
        </p:nvSpPr>
        <p:spPr>
          <a:xfrm>
            <a:off x="2532743" y="4665372"/>
            <a:ext cx="690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000" dirty="0"/>
              <a:t>Chen, B., Cao, </a:t>
            </a:r>
            <a:r>
              <a:rPr lang="it-IT" sz="1000" dirty="0" err="1"/>
              <a:t>J</a:t>
            </a:r>
            <a:r>
              <a:rPr lang="it-IT" sz="1000" dirty="0"/>
              <a:t>., Parra, A., Chin, T.J.: Satellite pose </a:t>
            </a:r>
            <a:r>
              <a:rPr lang="it-IT" sz="1000" dirty="0" err="1"/>
              <a:t>estimation</a:t>
            </a:r>
            <a:r>
              <a:rPr lang="it-IT" sz="1000" dirty="0"/>
              <a:t> with deep </a:t>
            </a:r>
            <a:r>
              <a:rPr lang="it-IT" sz="1000" dirty="0" err="1"/>
              <a:t>land</a:t>
            </a:r>
            <a:r>
              <a:rPr lang="it-IT" sz="1000" dirty="0"/>
              <a:t>- </a:t>
            </a:r>
            <a:r>
              <a:rPr lang="it-IT" sz="1000" dirty="0" err="1"/>
              <a:t>mark</a:t>
            </a:r>
            <a:r>
              <a:rPr lang="it-IT" sz="1000" dirty="0"/>
              <a:t> </a:t>
            </a:r>
            <a:r>
              <a:rPr lang="it-IT" sz="1000" dirty="0" err="1"/>
              <a:t>regression</a:t>
            </a:r>
            <a:r>
              <a:rPr lang="it-IT" sz="1000" dirty="0"/>
              <a:t> and </a:t>
            </a:r>
            <a:r>
              <a:rPr lang="it-IT" sz="1000" dirty="0" err="1"/>
              <a:t>nonlinear</a:t>
            </a:r>
            <a:r>
              <a:rPr lang="it-IT" sz="1000" dirty="0"/>
              <a:t> pose </a:t>
            </a:r>
            <a:r>
              <a:rPr lang="it-IT" sz="1000" dirty="0" err="1"/>
              <a:t>refinement</a:t>
            </a:r>
            <a:r>
              <a:rPr lang="it-IT" sz="1000" dirty="0"/>
              <a:t>. In: </a:t>
            </a:r>
            <a:r>
              <a:rPr lang="it-IT" sz="1000" dirty="0" err="1"/>
              <a:t>Proceedings</a:t>
            </a:r>
            <a:r>
              <a:rPr lang="it-IT" sz="1000" dirty="0"/>
              <a:t> of the IEEE/CVF International Conference on Computer Vision Workshops. pp. 0–0 (2019)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28CBC5D-EF75-AE2D-CCF9-6404735F8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25" y="605068"/>
            <a:ext cx="5706080" cy="285304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6568710A-034E-7057-2C69-538F40ADDD2B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191016-4B8F-396A-16EC-A5362A42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09CED03-1D28-A46C-FD18-078F2966DC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C1807BC7-CD95-22BA-B17E-B4BBFC5CA5A4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id="{A80D5371-6487-2E9B-7B97-D5046DEFF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262" y="2030288"/>
            <a:ext cx="4555367" cy="29308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79032DDF-AE58-7CBA-DD1B-701DC704ABC0}"/>
              </a:ext>
            </a:extLst>
          </p:cNvPr>
          <p:cNvSpPr txBox="1"/>
          <p:nvPr/>
        </p:nvSpPr>
        <p:spPr>
          <a:xfrm>
            <a:off x="7449845" y="3295653"/>
            <a:ext cx="220215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www.iciap2021.org</a:t>
            </a: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31CE8EEC-650F-F48A-8726-32CA7F62F32E}"/>
              </a:ext>
            </a:extLst>
          </p:cNvPr>
          <p:cNvSpPr txBox="1"/>
          <p:nvPr/>
        </p:nvSpPr>
        <p:spPr>
          <a:xfrm>
            <a:off x="2511728" y="978993"/>
            <a:ext cx="7431776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P. Carcagnì, M. Leo, P. Spagnolo, P.L. Mazzeo, C. Distante, A Lightweight Model for Satellite Pose Estimation.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Articolo accettato a ICIAP 2021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0AB5611A-B571-2BF6-EBF3-643ECA12BFCC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3C6300-8A54-8288-8404-811876FA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4B22D5-ADE1-55AB-42C5-FA217CCABC2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9">
            <a:extLst>
              <a:ext uri="{FF2B5EF4-FFF2-40B4-BE49-F238E27FC236}">
                <a16:creationId xmlns:a16="http://schemas.microsoft.com/office/drawing/2014/main" id="{A04D4495-3075-9480-C762-FD5196C9BBBE}"/>
              </a:ext>
            </a:extLst>
          </p:cNvPr>
          <p:cNvSpPr txBox="1"/>
          <p:nvPr/>
        </p:nvSpPr>
        <p:spPr>
          <a:xfrm>
            <a:off x="2821938" y="2307552"/>
            <a:ext cx="44861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3BEE2A-B34A-614B-90AC-77354231F97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B9ED3E-D7EB-6ED2-74C3-A3CC1A3EF3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493CCEED-D934-9EDD-D133-88F3B7BEBAFC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25236D71-4F50-CD3B-6B36-856C339B4A6B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F40AF627-55F4-0BA4-8490-E687D1160ADB}"/>
              </a:ext>
            </a:extLst>
          </p:cNvPr>
          <p:cNvSpPr/>
          <p:nvPr/>
        </p:nvSpPr>
        <p:spPr>
          <a:xfrm>
            <a:off x="2686022" y="579318"/>
            <a:ext cx="645960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NimbusRomNo9L"/>
              </a:rPr>
              <a:t>Analisi delle immagini in tempo reale per la stima della posa di tipo 6D (posizione e assetto relativi) in contesto non cooperativo.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654A755-F46F-7D5A-65F2-8F0E051F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111" y="1408961"/>
            <a:ext cx="2388870" cy="158968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87A8559-2D77-2240-9CBB-9F4479816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916" y="2747220"/>
            <a:ext cx="2439869" cy="157623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B87141E-BDB4-CD4D-0E10-ED4B4FE59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667" y="3396969"/>
            <a:ext cx="2388871" cy="158392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314256B-6BCD-33BC-6879-50EAE1FDD70A}"/>
              </a:ext>
            </a:extLst>
          </p:cNvPr>
          <p:cNvSpPr txBox="1"/>
          <p:nvPr/>
        </p:nvSpPr>
        <p:spPr>
          <a:xfrm>
            <a:off x="4851458" y="4648974"/>
            <a:ext cx="82586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Chaser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02ADD60-0A82-717B-46D0-2ADCFD572391}"/>
              </a:ext>
            </a:extLst>
          </p:cNvPr>
          <p:cNvCxnSpPr>
            <a:cxnSpLocks/>
          </p:cNvCxnSpPr>
          <p:nvPr/>
        </p:nvCxnSpPr>
        <p:spPr>
          <a:xfrm flipV="1">
            <a:off x="5323804" y="4188931"/>
            <a:ext cx="353521" cy="387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3C391C4-7DFD-535F-CCB3-E37C562031F1}"/>
              </a:ext>
            </a:extLst>
          </p:cNvPr>
          <p:cNvSpPr txBox="1"/>
          <p:nvPr/>
        </p:nvSpPr>
        <p:spPr>
          <a:xfrm>
            <a:off x="5946594" y="2052367"/>
            <a:ext cx="76495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Target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9C6982B-44BC-CD76-D427-60183338B7DC}"/>
              </a:ext>
            </a:extLst>
          </p:cNvPr>
          <p:cNvCxnSpPr>
            <a:cxnSpLocks/>
          </p:cNvCxnSpPr>
          <p:nvPr/>
        </p:nvCxnSpPr>
        <p:spPr>
          <a:xfrm flipH="1">
            <a:off x="5671491" y="2521125"/>
            <a:ext cx="275103" cy="35395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B7F818-26FE-B609-1619-6B09AD9013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F525914-E979-22AD-01E2-A1D57CE9897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601F9AB8-A5F2-C526-E930-456D99A967C3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8DCD831C-7C8F-CE62-5DFD-276CC5100379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53EAC0C0-0951-925C-2F79-CF892A55196B}"/>
              </a:ext>
            </a:extLst>
          </p:cNvPr>
          <p:cNvSpPr/>
          <p:nvPr/>
        </p:nvSpPr>
        <p:spPr>
          <a:xfrm>
            <a:off x="2548140" y="579318"/>
            <a:ext cx="6459605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Soluzione di tipo deep learning, con addestramento supervisionato  e output di tipo regressivo, a partire da flusso video monoculare.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NimbusRomNo9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36919B-6493-1B70-6130-D9FC200A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F2E298-590A-3487-54DA-A0AD854A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ED56E6A8-EA74-5763-B944-699B3917834D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7A7A49DB-A2B9-8569-716D-97F324A57D41}"/>
              </a:ext>
            </a:extLst>
          </p:cNvPr>
          <p:cNvSpPr/>
          <p:nvPr/>
        </p:nvSpPr>
        <p:spPr>
          <a:xfrm>
            <a:off x="2548140" y="579318"/>
            <a:ext cx="6459605" cy="23083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Soluzione di tipo deep learning, con addestramento supervisionato  e output di tipo regressivo, a partire da flusso video monoculare.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NimbusRomNo9L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Contrariamente ai sistemi basati su sensori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NimbusRomNo9L"/>
              </a:rPr>
              <a:t>LiDAR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 e fotocamere stereo, la navigazione monoculare garantisce la stima della posa con bassi requisiti di massa e potenza, rendendolo un sensore naturale candidato per future missioni di volo in formazione, in particolare utilizzando piccoli satelliti.</a:t>
            </a: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DF04A71B-FC70-BD68-21C1-2CBD5FC3C98A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A620840-7777-ED3F-475A-B0679DE689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F49DF22-8C93-EA72-4D44-5D26D06E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6CF032BA-A398-B99F-A99D-0843A90EF2B8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id="{D6E7B37D-F3FA-9017-EF04-EBA1064F6AAB}"/>
              </a:ext>
            </a:extLst>
          </p:cNvPr>
          <p:cNvSpPr/>
          <p:nvPr/>
        </p:nvSpPr>
        <p:spPr>
          <a:xfrm>
            <a:off x="2548140" y="579318"/>
            <a:ext cx="6459605" cy="36933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Soluzione di tipo deep learning, con addestramento supervisionato  e output di tipo regressivo, a partire da flusso video monoculare.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NimbusRomNo9L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Contrariamente ai sistemi basati su sensori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NimbusRomNo9L"/>
              </a:rPr>
              <a:t>LiDAR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 e fotocamere stereo, la navigazione monoculare garantisce la stima della posa con bassi requisiti di massa e potenza, rendendolo un sensore naturale candidato per future missioni di volo in formazione, in particolare utilizzando piccoli satelliti.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NimbusRomNo9L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Soluzione a basso footprint in termini di parametri addestrabili per conciliare complessità architetturale della rete e prestazioni in previsione di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NimbusRomNo9L"/>
              </a:rPr>
              <a:t>deploy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 dei modelli su hardware a limitate risorse computazionali.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6DD539-ABC2-7DB1-B395-2DB9FFCF6C5B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C2A407-B958-32DC-B32D-C08A31E7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00DF3D5-7271-9AD4-8C02-B2E77E382D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7EB04D6D-0003-C9FB-3876-4156F656270E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340C5019-6400-C6EB-3AFB-C8930A1750A7}"/>
              </a:ext>
            </a:extLst>
          </p:cNvPr>
          <p:cNvSpPr txBox="1"/>
          <p:nvPr/>
        </p:nvSpPr>
        <p:spPr>
          <a:xfrm>
            <a:off x="7122674" y="4109917"/>
            <a:ext cx="1976859" cy="83099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Medainte  algoritmo PnP.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Calcolo delle corrispndenze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3D-2D avendo a disposizione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modello del veicolo.</a:t>
            </a: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7441D60D-6F2A-D451-F6FA-25E31E0E8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39" y="599407"/>
            <a:ext cx="1077666" cy="912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10">
            <a:extLst>
              <a:ext uri="{FF2B5EF4-FFF2-40B4-BE49-F238E27FC236}">
                <a16:creationId xmlns:a16="http://schemas.microsoft.com/office/drawing/2014/main" id="{F33958FB-6398-5A7C-B988-28B56FD1583C}"/>
              </a:ext>
            </a:extLst>
          </p:cNvPr>
          <p:cNvSpPr txBox="1"/>
          <p:nvPr/>
        </p:nvSpPr>
        <p:spPr>
          <a:xfrm>
            <a:off x="4079011" y="866412"/>
            <a:ext cx="784189" cy="24622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Input patch</a:t>
            </a:r>
          </a:p>
        </p:txBody>
      </p:sp>
      <p:grpSp>
        <p:nvGrpSpPr>
          <p:cNvPr id="9" name="Gruppo 11">
            <a:extLst>
              <a:ext uri="{FF2B5EF4-FFF2-40B4-BE49-F238E27FC236}">
                <a16:creationId xmlns:a16="http://schemas.microsoft.com/office/drawing/2014/main" id="{54269313-4371-CF76-7EFA-3B33440DE3F8}"/>
              </a:ext>
            </a:extLst>
          </p:cNvPr>
          <p:cNvGrpSpPr/>
          <p:nvPr/>
        </p:nvGrpSpPr>
        <p:grpSpPr>
          <a:xfrm>
            <a:off x="5572739" y="2824143"/>
            <a:ext cx="1077666" cy="987359"/>
            <a:chOff x="5180853" y="2876053"/>
            <a:chExt cx="1077666" cy="987359"/>
          </a:xfrm>
        </p:grpSpPr>
        <p:pic>
          <p:nvPicPr>
            <p:cNvPr id="10" name="Immagine 12">
              <a:extLst>
                <a:ext uri="{FF2B5EF4-FFF2-40B4-BE49-F238E27FC236}">
                  <a16:creationId xmlns:a16="http://schemas.microsoft.com/office/drawing/2014/main" id="{E9246034-2851-A414-EBB7-CCBDEBE7C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0853" y="2876053"/>
              <a:ext cx="1077666" cy="98735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Ovale 13">
              <a:extLst>
                <a:ext uri="{FF2B5EF4-FFF2-40B4-BE49-F238E27FC236}">
                  <a16:creationId xmlns:a16="http://schemas.microsoft.com/office/drawing/2014/main" id="{4FEA61F9-F529-4D69-5AF1-4BB8D178B3BC}"/>
                </a:ext>
              </a:extLst>
            </p:cNvPr>
            <p:cNvSpPr/>
            <p:nvPr/>
          </p:nvSpPr>
          <p:spPr>
            <a:xfrm>
              <a:off x="5300456" y="3298368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Ovale 14">
              <a:extLst>
                <a:ext uri="{FF2B5EF4-FFF2-40B4-BE49-F238E27FC236}">
                  <a16:creationId xmlns:a16="http://schemas.microsoft.com/office/drawing/2014/main" id="{F7BB2345-E312-6932-E4FB-9C1B9B4E1CC1}"/>
                </a:ext>
              </a:extLst>
            </p:cNvPr>
            <p:cNvSpPr/>
            <p:nvPr/>
          </p:nvSpPr>
          <p:spPr>
            <a:xfrm>
              <a:off x="5804510" y="2927597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Ovale 15">
              <a:extLst>
                <a:ext uri="{FF2B5EF4-FFF2-40B4-BE49-F238E27FC236}">
                  <a16:creationId xmlns:a16="http://schemas.microsoft.com/office/drawing/2014/main" id="{BAB3140D-4E3E-F5D1-332D-BB6E823A4B0D}"/>
                </a:ext>
              </a:extLst>
            </p:cNvPr>
            <p:cNvSpPr/>
            <p:nvPr/>
          </p:nvSpPr>
          <p:spPr>
            <a:xfrm>
              <a:off x="5662403" y="3638927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Ovale 16">
              <a:extLst>
                <a:ext uri="{FF2B5EF4-FFF2-40B4-BE49-F238E27FC236}">
                  <a16:creationId xmlns:a16="http://schemas.microsoft.com/office/drawing/2014/main" id="{A8B733EA-A586-703C-B37E-2ECD5CE0BEAD}"/>
                </a:ext>
              </a:extLst>
            </p:cNvPr>
            <p:cNvSpPr/>
            <p:nvPr/>
          </p:nvSpPr>
          <p:spPr>
            <a:xfrm>
              <a:off x="6075154" y="3487722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Ovale 17">
              <a:extLst>
                <a:ext uri="{FF2B5EF4-FFF2-40B4-BE49-F238E27FC236}">
                  <a16:creationId xmlns:a16="http://schemas.microsoft.com/office/drawing/2014/main" id="{36232AAE-8C34-42E1-83BA-4CFB9D89675F}"/>
                </a:ext>
              </a:extLst>
            </p:cNvPr>
            <p:cNvSpPr/>
            <p:nvPr/>
          </p:nvSpPr>
          <p:spPr>
            <a:xfrm>
              <a:off x="6040233" y="3364013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Ovale 18">
              <a:extLst>
                <a:ext uri="{FF2B5EF4-FFF2-40B4-BE49-F238E27FC236}">
                  <a16:creationId xmlns:a16="http://schemas.microsoft.com/office/drawing/2014/main" id="{42BE3BA5-DD18-7FA1-6E1A-786D4F5527C0}"/>
                </a:ext>
              </a:extLst>
            </p:cNvPr>
            <p:cNvSpPr/>
            <p:nvPr/>
          </p:nvSpPr>
          <p:spPr>
            <a:xfrm>
              <a:off x="5767175" y="3027249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Ovale 19">
              <a:extLst>
                <a:ext uri="{FF2B5EF4-FFF2-40B4-BE49-F238E27FC236}">
                  <a16:creationId xmlns:a16="http://schemas.microsoft.com/office/drawing/2014/main" id="{6BDD907D-BB04-74B1-F6B1-3FF18CE1DC67}"/>
                </a:ext>
              </a:extLst>
            </p:cNvPr>
            <p:cNvSpPr/>
            <p:nvPr/>
          </p:nvSpPr>
          <p:spPr>
            <a:xfrm>
              <a:off x="5424275" y="3260924"/>
              <a:ext cx="45720" cy="494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8" name="Gruppo 20">
            <a:extLst>
              <a:ext uri="{FF2B5EF4-FFF2-40B4-BE49-F238E27FC236}">
                <a16:creationId xmlns:a16="http://schemas.microsoft.com/office/drawing/2014/main" id="{E5F2BECA-9813-00C7-C62D-1F38D62B3AA6}"/>
              </a:ext>
            </a:extLst>
          </p:cNvPr>
          <p:cNvGrpSpPr/>
          <p:nvPr/>
        </p:nvGrpSpPr>
        <p:grpSpPr>
          <a:xfrm>
            <a:off x="5515470" y="1852666"/>
            <a:ext cx="1203588" cy="653530"/>
            <a:chOff x="5123584" y="1904576"/>
            <a:chExt cx="1203588" cy="653530"/>
          </a:xfrm>
        </p:grpSpPr>
        <p:sp>
          <p:nvSpPr>
            <p:cNvPr id="19" name="Rettangolo con angoli arrotondati 21">
              <a:extLst>
                <a:ext uri="{FF2B5EF4-FFF2-40B4-BE49-F238E27FC236}">
                  <a16:creationId xmlns:a16="http://schemas.microsoft.com/office/drawing/2014/main" id="{77A0A1B2-0FF2-050F-11C4-76764DB80FD3}"/>
                </a:ext>
              </a:extLst>
            </p:cNvPr>
            <p:cNvSpPr/>
            <p:nvPr/>
          </p:nvSpPr>
          <p:spPr>
            <a:xfrm>
              <a:off x="5123584" y="1904576"/>
              <a:ext cx="1203588" cy="65353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CasellaDiTesto 22">
              <a:extLst>
                <a:ext uri="{FF2B5EF4-FFF2-40B4-BE49-F238E27FC236}">
                  <a16:creationId xmlns:a16="http://schemas.microsoft.com/office/drawing/2014/main" id="{07446FB6-0771-4727-AE96-7C8CBA697698}"/>
                </a:ext>
              </a:extLst>
            </p:cNvPr>
            <p:cNvSpPr txBox="1"/>
            <p:nvPr/>
          </p:nvSpPr>
          <p:spPr>
            <a:xfrm>
              <a:off x="5281985" y="1981166"/>
              <a:ext cx="886785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Estrazione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keypoints</a:t>
              </a:r>
            </a:p>
          </p:txBody>
        </p:sp>
      </p:grpSp>
      <p:grpSp>
        <p:nvGrpSpPr>
          <p:cNvPr id="21" name="Gruppo 23">
            <a:extLst>
              <a:ext uri="{FF2B5EF4-FFF2-40B4-BE49-F238E27FC236}">
                <a16:creationId xmlns:a16="http://schemas.microsoft.com/office/drawing/2014/main" id="{46CADB48-8A55-9FE9-9265-BD5494FBC281}"/>
              </a:ext>
            </a:extLst>
          </p:cNvPr>
          <p:cNvGrpSpPr/>
          <p:nvPr/>
        </p:nvGrpSpPr>
        <p:grpSpPr>
          <a:xfrm>
            <a:off x="5515470" y="4196374"/>
            <a:ext cx="1203588" cy="653530"/>
            <a:chOff x="5123584" y="4248284"/>
            <a:chExt cx="1203588" cy="653530"/>
          </a:xfrm>
        </p:grpSpPr>
        <p:sp>
          <p:nvSpPr>
            <p:cNvPr id="22" name="Rettangolo con angoli arrotondati 24">
              <a:extLst>
                <a:ext uri="{FF2B5EF4-FFF2-40B4-BE49-F238E27FC236}">
                  <a16:creationId xmlns:a16="http://schemas.microsoft.com/office/drawing/2014/main" id="{4A1D3E8C-774C-E032-FD9E-DC90C8B346C5}"/>
                </a:ext>
              </a:extLst>
            </p:cNvPr>
            <p:cNvSpPr/>
            <p:nvPr/>
          </p:nvSpPr>
          <p:spPr>
            <a:xfrm>
              <a:off x="5123584" y="4248284"/>
              <a:ext cx="1203588" cy="65353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3" name="CasellaDiTesto 25">
              <a:extLst>
                <a:ext uri="{FF2B5EF4-FFF2-40B4-BE49-F238E27FC236}">
                  <a16:creationId xmlns:a16="http://schemas.microsoft.com/office/drawing/2014/main" id="{7F48D2C2-D3C4-906B-93D5-98C9F1C4C415}"/>
                </a:ext>
              </a:extLst>
            </p:cNvPr>
            <p:cNvSpPr txBox="1"/>
            <p:nvPr/>
          </p:nvSpPr>
          <p:spPr>
            <a:xfrm>
              <a:off x="5281985" y="4324865"/>
              <a:ext cx="926854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Stima della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Posa 6D</a:t>
              </a:r>
            </a:p>
          </p:txBody>
        </p:sp>
      </p:grpSp>
      <p:sp>
        <p:nvSpPr>
          <p:cNvPr id="24" name="CasellaDiTesto 26">
            <a:extLst>
              <a:ext uri="{FF2B5EF4-FFF2-40B4-BE49-F238E27FC236}">
                <a16:creationId xmlns:a16="http://schemas.microsoft.com/office/drawing/2014/main" id="{533CE426-2914-E372-869D-AA9AA03B8F73}"/>
              </a:ext>
            </a:extLst>
          </p:cNvPr>
          <p:cNvSpPr txBox="1"/>
          <p:nvPr/>
        </p:nvSpPr>
        <p:spPr>
          <a:xfrm>
            <a:off x="3460173" y="1791255"/>
            <a:ext cx="1476682" cy="83099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Mediante algoritmo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deep learning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supervisionato con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output regressivo</a:t>
            </a:r>
          </a:p>
        </p:txBody>
      </p:sp>
      <p:cxnSp>
        <p:nvCxnSpPr>
          <p:cNvPr id="25" name="Connettore 2 27">
            <a:extLst>
              <a:ext uri="{FF2B5EF4-FFF2-40B4-BE49-F238E27FC236}">
                <a16:creationId xmlns:a16="http://schemas.microsoft.com/office/drawing/2014/main" id="{6B0A68CE-570C-1AE7-B5FE-D61F1378A019}"/>
              </a:ext>
            </a:extLst>
          </p:cNvPr>
          <p:cNvCxnSpPr>
            <a:stCxn id="19" idx="2"/>
          </p:cNvCxnSpPr>
          <p:nvPr/>
        </p:nvCxnSpPr>
        <p:spPr>
          <a:xfrm>
            <a:off x="6117264" y="2506206"/>
            <a:ext cx="0" cy="31793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6" name="Connettore 2 28">
            <a:extLst>
              <a:ext uri="{FF2B5EF4-FFF2-40B4-BE49-F238E27FC236}">
                <a16:creationId xmlns:a16="http://schemas.microsoft.com/office/drawing/2014/main" id="{2778FF88-5785-CE1B-0154-6AD1C0F7E59E}"/>
              </a:ext>
            </a:extLst>
          </p:cNvPr>
          <p:cNvCxnSpPr>
            <a:stCxn id="10" idx="2"/>
          </p:cNvCxnSpPr>
          <p:nvPr/>
        </p:nvCxnSpPr>
        <p:spPr>
          <a:xfrm>
            <a:off x="6111576" y="3811503"/>
            <a:ext cx="0" cy="357311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7" name="Connettore 2 29">
            <a:extLst>
              <a:ext uri="{FF2B5EF4-FFF2-40B4-BE49-F238E27FC236}">
                <a16:creationId xmlns:a16="http://schemas.microsoft.com/office/drawing/2014/main" id="{98E63F89-F7DD-6024-934B-1F7FFB2CF0B8}"/>
              </a:ext>
            </a:extLst>
          </p:cNvPr>
          <p:cNvCxnSpPr>
            <a:stCxn id="7" idx="2"/>
            <a:endCxn id="19" idx="0"/>
          </p:cNvCxnSpPr>
          <p:nvPr/>
        </p:nvCxnSpPr>
        <p:spPr>
          <a:xfrm>
            <a:off x="6111572" y="1511658"/>
            <a:ext cx="5692" cy="341008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8" name="CasellaDiTesto 6">
            <a:extLst>
              <a:ext uri="{FF2B5EF4-FFF2-40B4-BE49-F238E27FC236}">
                <a16:creationId xmlns:a16="http://schemas.microsoft.com/office/drawing/2014/main" id="{52C4EF04-9CB4-A732-55F9-34B19965EB2C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2C19177-7480-5F47-71D9-A839EECA5730}"/>
              </a:ext>
            </a:extLst>
          </p:cNvPr>
          <p:cNvSpPr/>
          <p:nvPr/>
        </p:nvSpPr>
        <p:spPr>
          <a:xfrm>
            <a:off x="3229429" y="1719530"/>
            <a:ext cx="3893245" cy="97392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2B8556A-8748-895D-61B2-A4771841F4BF}"/>
              </a:ext>
            </a:extLst>
          </p:cNvPr>
          <p:cNvSpPr/>
          <p:nvPr/>
        </p:nvSpPr>
        <p:spPr>
          <a:xfrm>
            <a:off x="2474686" y="474838"/>
            <a:ext cx="7460343" cy="4590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A83BD0-4D79-1B83-00A3-DC77276C93E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210B129-550F-6442-89D4-D5EE3C1B83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84C4798B-A47F-00E9-5E0B-EF827F2D4ED0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223398AF-A754-AA9A-EAD8-E17F70480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146" y="1329877"/>
            <a:ext cx="6439771" cy="25609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7">
            <a:extLst>
              <a:ext uri="{FF2B5EF4-FFF2-40B4-BE49-F238E27FC236}">
                <a16:creationId xmlns:a16="http://schemas.microsoft.com/office/drawing/2014/main" id="{8BA2EE28-47EC-2DE7-C362-00FD65ED7BB7}"/>
              </a:ext>
            </a:extLst>
          </p:cNvPr>
          <p:cNvSpPr txBox="1"/>
          <p:nvPr/>
        </p:nvSpPr>
        <p:spPr>
          <a:xfrm>
            <a:off x="2598056" y="4345746"/>
            <a:ext cx="712195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Yu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C., Xiao, B., Gao, C., Yuan, L., Zhang, L., 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Sang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N., &amp; 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Wang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(2021). Lite-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hrnet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A 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lightweight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high-</a:t>
            </a:r>
            <a:r>
              <a:rPr lang="it-IT" sz="1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resolution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network.       In </a:t>
            </a:r>
            <a:r>
              <a:rPr lang="it-IT" sz="10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Proceedings</a:t>
            </a:r>
            <a:r>
              <a:rPr lang="it-IT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the IEEE/CVF Conference on Computer Vision and Pattern </a:t>
            </a:r>
            <a:r>
              <a:rPr lang="it-IT" sz="1000" b="0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Recognition</a:t>
            </a:r>
            <a:r>
              <a:rPr lang="it-IT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(pp. 10440-10450).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EEE5BD-5048-6AC3-FB2C-0BD745EF02FD}"/>
              </a:ext>
            </a:extLst>
          </p:cNvPr>
          <p:cNvSpPr txBox="1"/>
          <p:nvPr/>
        </p:nvSpPr>
        <p:spPr>
          <a:xfrm>
            <a:off x="7924800" y="669621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Lite-HRNET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5CF0CAB6-AB7F-EF86-5686-41DAA2F5D392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51FC3F7-A597-9FC3-B770-0C24B08CAE29}"/>
              </a:ext>
            </a:extLst>
          </p:cNvPr>
          <p:cNvSpPr/>
          <p:nvPr/>
        </p:nvSpPr>
        <p:spPr>
          <a:xfrm>
            <a:off x="2706914" y="1038953"/>
            <a:ext cx="6894286" cy="30976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E21E7B-AF59-2710-D3BB-9364132B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AFC5414-6C14-BC2E-5796-1C06E6FCEC1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ACEF1CC5-6FD0-C41C-5BB5-AABBF4805F68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8B65C04B-EB98-420F-F886-860330E6C476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ttangolo 30">
            <a:extLst>
              <a:ext uri="{FF2B5EF4-FFF2-40B4-BE49-F238E27FC236}">
                <a16:creationId xmlns:a16="http://schemas.microsoft.com/office/drawing/2014/main" id="{25525EB1-CE4B-EE9E-466E-33AD456D8771}"/>
              </a:ext>
            </a:extLst>
          </p:cNvPr>
          <p:cNvSpPr/>
          <p:nvPr/>
        </p:nvSpPr>
        <p:spPr>
          <a:xfrm>
            <a:off x="2569912" y="459065"/>
            <a:ext cx="7343345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Addestramento e validazione dei modelli mediante dataset sintetico. 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000" dirty="0">
              <a:solidFill>
                <a:srgbClr val="000000"/>
              </a:solidFill>
              <a:latin typeface="NimbusRomNo9L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NimbusRomNo9L"/>
              </a:rPr>
              <a:t>Variazione di scala, punto di vista, </a:t>
            </a:r>
            <a:r>
              <a:rPr lang="it-IT" dirty="0">
                <a:solidFill>
                  <a:srgbClr val="000000"/>
                </a:solidFill>
              </a:rPr>
              <a:t>riflessi, sovraesposizione,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</a:rPr>
              <a:t>mancanza di dettagli…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C5B58BB-4F3A-2E41-6592-C808D6BB813A}"/>
              </a:ext>
            </a:extLst>
          </p:cNvPr>
          <p:cNvGrpSpPr/>
          <p:nvPr/>
        </p:nvGrpSpPr>
        <p:grpSpPr>
          <a:xfrm>
            <a:off x="3893948" y="1642238"/>
            <a:ext cx="4319525" cy="2784430"/>
            <a:chOff x="2972394" y="1100909"/>
            <a:chExt cx="4867843" cy="3078272"/>
          </a:xfrm>
        </p:grpSpPr>
        <p:pic>
          <p:nvPicPr>
            <p:cNvPr id="7" name="Immagine 31">
              <a:extLst>
                <a:ext uri="{FF2B5EF4-FFF2-40B4-BE49-F238E27FC236}">
                  <a16:creationId xmlns:a16="http://schemas.microsoft.com/office/drawing/2014/main" id="{67D83523-B770-51D2-52CC-977883F70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2394" y="1100909"/>
              <a:ext cx="2388870" cy="1489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Immagine 32">
              <a:extLst>
                <a:ext uri="{FF2B5EF4-FFF2-40B4-BE49-F238E27FC236}">
                  <a16:creationId xmlns:a16="http://schemas.microsoft.com/office/drawing/2014/main" id="{512F5556-FF21-2388-C7DF-C74E20C2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1367" y="1100909"/>
              <a:ext cx="2388870" cy="149365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Immagine 33">
              <a:extLst>
                <a:ext uri="{FF2B5EF4-FFF2-40B4-BE49-F238E27FC236}">
                  <a16:creationId xmlns:a16="http://schemas.microsoft.com/office/drawing/2014/main" id="{9E2A1C2C-85F7-8E29-712C-F050EA5A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2394" y="2674536"/>
              <a:ext cx="2391796" cy="1489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Immagine 34">
              <a:extLst>
                <a:ext uri="{FF2B5EF4-FFF2-40B4-BE49-F238E27FC236}">
                  <a16:creationId xmlns:a16="http://schemas.microsoft.com/office/drawing/2014/main" id="{47A9534A-08AB-5DFB-196F-199DB2D0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51367" y="2674536"/>
              <a:ext cx="2388870" cy="150464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9AC8DB-4DFD-1A37-6FEE-73905B6F3532}"/>
              </a:ext>
            </a:extLst>
          </p:cNvPr>
          <p:cNvSpPr txBox="1"/>
          <p:nvPr/>
        </p:nvSpPr>
        <p:spPr>
          <a:xfrm>
            <a:off x="2388870" y="4591374"/>
            <a:ext cx="736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it-IT" sz="1000" dirty="0" err="1"/>
              <a:t>Kisantal</a:t>
            </a:r>
            <a:r>
              <a:rPr lang="it-IT" sz="1000" dirty="0"/>
              <a:t>, M., </a:t>
            </a:r>
            <a:r>
              <a:rPr lang="it-IT" sz="1000" dirty="0" err="1"/>
              <a:t>Sharma</a:t>
            </a:r>
            <a:r>
              <a:rPr lang="it-IT" sz="1000" dirty="0"/>
              <a:t>, S., Park, T.H., Izzo, D., Ma ̈</a:t>
            </a:r>
            <a:r>
              <a:rPr lang="it-IT" sz="1000" dirty="0" err="1"/>
              <a:t>rtens</a:t>
            </a:r>
            <a:r>
              <a:rPr lang="it-IT" sz="1000" dirty="0"/>
              <a:t>, M., D’Amico, S.: Satellite pose </a:t>
            </a:r>
            <a:r>
              <a:rPr lang="it-IT" sz="1000" dirty="0" err="1"/>
              <a:t>estimation</a:t>
            </a:r>
            <a:r>
              <a:rPr lang="it-IT" sz="1000" dirty="0"/>
              <a:t> challenge: Dataset, </a:t>
            </a:r>
            <a:r>
              <a:rPr lang="it-IT" sz="1000" dirty="0" err="1"/>
              <a:t>competition</a:t>
            </a:r>
            <a:r>
              <a:rPr lang="it-IT" sz="1000" dirty="0"/>
              <a:t> design, and </a:t>
            </a:r>
            <a:r>
              <a:rPr lang="it-IT" sz="1000" dirty="0" err="1"/>
              <a:t>results</a:t>
            </a:r>
            <a:r>
              <a:rPr lang="it-IT" sz="1000" dirty="0"/>
              <a:t>. IEEE Trans- actions on </a:t>
            </a:r>
            <a:r>
              <a:rPr lang="it-IT" sz="1000" dirty="0" err="1"/>
              <a:t>Aerospace</a:t>
            </a:r>
            <a:r>
              <a:rPr lang="it-IT" sz="1000" dirty="0"/>
              <a:t> and Electronic Systems 56(5), 4083–4098 (2020)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AFB3B8-EF3A-EF49-9D48-D70D8FF94E54}"/>
              </a:ext>
            </a:extLst>
          </p:cNvPr>
          <p:cNvSpPr txBox="1"/>
          <p:nvPr/>
        </p:nvSpPr>
        <p:spPr>
          <a:xfrm>
            <a:off x="8290830" y="2770160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SPEED Dataset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56A889-E53B-1B51-D391-519D7A0476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DAACBB-44CB-A0A0-8A67-55721DFC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317AF451-779F-3274-E745-2F9DEF260D25}"/>
              </a:ext>
            </a:extLst>
          </p:cNvPr>
          <p:cNvSpPr/>
          <p:nvPr/>
        </p:nvSpPr>
        <p:spPr>
          <a:xfrm>
            <a:off x="0" y="474838"/>
            <a:ext cx="2388870" cy="4590644"/>
          </a:xfrm>
          <a:prstGeom prst="rect">
            <a:avLst/>
          </a:prstGeom>
          <a:solidFill>
            <a:srgbClr val="4472C4">
              <a:alpha val="39315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C303446C-7896-44C7-E1E7-9FE3A583F99B}"/>
              </a:ext>
            </a:extLst>
          </p:cNvPr>
          <p:cNvSpPr/>
          <p:nvPr/>
        </p:nvSpPr>
        <p:spPr>
          <a:xfrm>
            <a:off x="2655493" y="3461470"/>
            <a:ext cx="6506157" cy="120032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Framework per lo sviluppo e test modello deep learning: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NimbusRomNo9L"/>
              </a:rPr>
              <a:t>PyTorch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Linguaggio di programmazione impiegato: Python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Hardware impiegato: O.S. Ubuntu Linux 20.04 – Processore Intel i7 – RAM 64GB – GPU NVIDIA TITAN RTX 24GB RAM</a:t>
            </a: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8F9DECFC-FC82-50A0-4E24-5EE57C11FE2E}"/>
              </a:ext>
            </a:extLst>
          </p:cNvPr>
          <p:cNvSpPr/>
          <p:nvPr/>
        </p:nvSpPr>
        <p:spPr>
          <a:xfrm>
            <a:off x="2655492" y="2165812"/>
            <a:ext cx="6506157" cy="92333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Numero immagini dataset: 12000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Analisi mediante 6-Fold Cross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NimbusRomNo9L"/>
              </a:rPr>
              <a:t>Validation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NimbusRomNo9L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NimbusRomNo9L"/>
              </a:rPr>
              <a:t>Dimensione della patch visuale in input alla rete: 768 x 768 pixel</a:t>
            </a: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13497599-88DE-2F53-FFB9-71E6E381E3B2}"/>
              </a:ext>
            </a:extLst>
          </p:cNvPr>
          <p:cNvSpPr txBox="1"/>
          <p:nvPr/>
        </p:nvSpPr>
        <p:spPr>
          <a:xfrm>
            <a:off x="0" y="479913"/>
            <a:ext cx="2388870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Obiettivo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>
                    <a:alpha val="20000"/>
                  </a:srgbClr>
                </a:solidFill>
                <a:uFillTx/>
                <a:latin typeface="Calibri"/>
              </a:rPr>
              <a:t>Soluzione proposta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>
                  <a:alpha val="20000"/>
                </a:srgbClr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Risultati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Immagine 31">
            <a:extLst>
              <a:ext uri="{FF2B5EF4-FFF2-40B4-BE49-F238E27FC236}">
                <a16:creationId xmlns:a16="http://schemas.microsoft.com/office/drawing/2014/main" id="{71F394F3-C98F-B7B2-FB36-AE6D69764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493" y="777583"/>
            <a:ext cx="1572121" cy="1021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magine 32">
            <a:extLst>
              <a:ext uri="{FF2B5EF4-FFF2-40B4-BE49-F238E27FC236}">
                <a16:creationId xmlns:a16="http://schemas.microsoft.com/office/drawing/2014/main" id="{96C57814-8163-2144-4875-F57EB1F62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260" y="774678"/>
            <a:ext cx="1572121" cy="10246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33">
            <a:extLst>
              <a:ext uri="{FF2B5EF4-FFF2-40B4-BE49-F238E27FC236}">
                <a16:creationId xmlns:a16="http://schemas.microsoft.com/office/drawing/2014/main" id="{CB70C972-CCC5-A1F3-6C7F-100683F67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027" y="774678"/>
            <a:ext cx="1574046" cy="1021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magine 34">
            <a:extLst>
              <a:ext uri="{FF2B5EF4-FFF2-40B4-BE49-F238E27FC236}">
                <a16:creationId xmlns:a16="http://schemas.microsoft.com/office/drawing/2014/main" id="{095D1CA7-9BA2-C4E9-23DC-BAA98E529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719" y="780987"/>
            <a:ext cx="1572121" cy="10321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762</Words>
  <Application>Microsoft Macintosh PowerPoint</Application>
  <PresentationFormat>Personalizzato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Liberation Sans</vt:lpstr>
      <vt:lpstr>Liberation Serif</vt:lpstr>
      <vt:lpstr>NimbusRomNo9L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gigi</cp:lastModifiedBy>
  <cp:revision>15</cp:revision>
  <dcterms:created xsi:type="dcterms:W3CDTF">2022-04-12T10:45:21Z</dcterms:created>
  <dcterms:modified xsi:type="dcterms:W3CDTF">2022-04-19T09:37:44Z</dcterms:modified>
</cp:coreProperties>
</file>